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media/image4.jpg" ContentType="image/png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0" r:id="rId1"/>
    <p:sldMasterId id="2147483958" r:id="rId2"/>
  </p:sldMasterIdLst>
  <p:notesMasterIdLst>
    <p:notesMasterId r:id="rId43"/>
  </p:notesMasterIdLst>
  <p:sldIdLst>
    <p:sldId id="276" r:id="rId3"/>
    <p:sldId id="256" r:id="rId4"/>
    <p:sldId id="259" r:id="rId5"/>
    <p:sldId id="278" r:id="rId6"/>
    <p:sldId id="261" r:id="rId7"/>
    <p:sldId id="262" r:id="rId8"/>
    <p:sldId id="264" r:id="rId9"/>
    <p:sldId id="277" r:id="rId10"/>
    <p:sldId id="270" r:id="rId11"/>
    <p:sldId id="279" r:id="rId12"/>
    <p:sldId id="269" r:id="rId13"/>
    <p:sldId id="271" r:id="rId14"/>
    <p:sldId id="257" r:id="rId15"/>
    <p:sldId id="273" r:id="rId16"/>
    <p:sldId id="272" r:id="rId17"/>
    <p:sldId id="280" r:id="rId18"/>
    <p:sldId id="281" r:id="rId19"/>
    <p:sldId id="265" r:id="rId20"/>
    <p:sldId id="266" r:id="rId21"/>
    <p:sldId id="267" r:id="rId22"/>
    <p:sldId id="274" r:id="rId23"/>
    <p:sldId id="282" r:id="rId24"/>
    <p:sldId id="275" r:id="rId25"/>
    <p:sldId id="283" r:id="rId26"/>
    <p:sldId id="268" r:id="rId27"/>
    <p:sldId id="284" r:id="rId28"/>
    <p:sldId id="285" r:id="rId29"/>
    <p:sldId id="290" r:id="rId30"/>
    <p:sldId id="291" r:id="rId31"/>
    <p:sldId id="292" r:id="rId32"/>
    <p:sldId id="293" r:id="rId33"/>
    <p:sldId id="289" r:id="rId34"/>
    <p:sldId id="294" r:id="rId35"/>
    <p:sldId id="295" r:id="rId36"/>
    <p:sldId id="296" r:id="rId37"/>
    <p:sldId id="297" r:id="rId38"/>
    <p:sldId id="298" r:id="rId39"/>
    <p:sldId id="299" r:id="rId40"/>
    <p:sldId id="300" r:id="rId41"/>
    <p:sldId id="301" r:id="rId4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59" autoAdjust="0"/>
    <p:restoredTop sz="86323" autoAdjust="0"/>
  </p:normalViewPr>
  <p:slideViewPr>
    <p:cSldViewPr>
      <p:cViewPr>
        <p:scale>
          <a:sx n="70" d="100"/>
          <a:sy n="70" d="100"/>
        </p:scale>
        <p:origin x="-1068" y="17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E38AFF-8376-4884-9A38-A7F80B384AF4}" type="datetimeFigureOut">
              <a:rPr lang="ru-RU" smtClean="0"/>
              <a:t>25.04.2019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F5CD64-536F-4647-B7DF-21B6C6BFFB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43323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F5CD64-536F-4647-B7DF-21B6C6BFFBE3}" type="slidenum">
              <a:rPr lang="ru-RU" smtClean="0"/>
              <a:t>27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97344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77BF65-D512-4D31-99ED-6F42729700C1}" type="slidenum">
              <a:rPr lang="ru-RU" smtClean="0"/>
              <a:t>40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13514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4530"/>
            <a:ext cx="6858000" cy="2387600"/>
          </a:xfrm>
        </p:spPr>
        <p:txBody>
          <a:bodyPr anchor="b">
            <a:normAutofit/>
          </a:bodyPr>
          <a:lstStyle>
            <a:lvl1pPr algn="ctr">
              <a:defRPr sz="45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algn="ctr">
              <a:buNone/>
              <a:defRPr sz="21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1B8C3-F1FF-405A-ADE8-D42A7A7A890C}" type="datetimeFigureOut">
              <a:rPr lang="ru-RU" smtClean="0"/>
              <a:t>25.04.2019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B0470-CE3A-489D-9CC7-DCCC032244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59411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1B8C3-F1FF-405A-ADE8-D42A7A7A890C}" type="datetimeFigureOut">
              <a:rPr lang="ru-RU" smtClean="0"/>
              <a:t>25.04.2019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B0470-CE3A-489D-9CC7-DCCC032244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61039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0362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0363"/>
            <a:ext cx="5800725" cy="581183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1B8C3-F1FF-405A-ADE8-D42A7A7A890C}" type="datetimeFigureOut">
              <a:rPr lang="ru-RU" smtClean="0"/>
              <a:t>25.04.2019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B0470-CE3A-489D-9CC7-DCCC032244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6379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96319" y="802299"/>
            <a:ext cx="5618515" cy="2541431"/>
          </a:xfrm>
        </p:spPr>
        <p:txBody>
          <a:bodyPr bIns="0" anchor="b">
            <a:normAutofit/>
          </a:bodyPr>
          <a:lstStyle>
            <a:lvl1pPr algn="l"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96319" y="3531205"/>
            <a:ext cx="5618515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600" b="0" cap="all" baseline="0">
                <a:solidFill>
                  <a:schemeClr val="tx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1B8C3-F1FF-405A-ADE8-D42A7A7A890C}" type="datetimeFigureOut">
              <a:rPr lang="ru-RU" smtClean="0"/>
              <a:t>25.04.2019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96319" y="329308"/>
            <a:ext cx="3086292" cy="30920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4703" y="798973"/>
            <a:ext cx="802005" cy="503578"/>
          </a:xfrm>
        </p:spPr>
        <p:txBody>
          <a:bodyPr/>
          <a:lstStyle/>
          <a:p>
            <a:fld id="{D5DB0470-CE3A-489D-9CC7-DCCC0322449C}" type="slidenum">
              <a:rPr lang="ru-RU" smtClean="0"/>
              <a:t>‹#›</a:t>
            </a:fld>
            <a:endParaRPr lang="ru-RU"/>
          </a:p>
        </p:txBody>
      </p:sp>
      <p:cxnSp>
        <p:nvCxnSpPr>
          <p:cNvPr id="15" name="Straight Connector 14"/>
          <p:cNvCxnSpPr/>
          <p:nvPr/>
        </p:nvCxnSpPr>
        <p:spPr>
          <a:xfrm>
            <a:off x="2396319" y="3528542"/>
            <a:ext cx="5618515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240037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1B8C3-F1FF-405A-ADE8-D42A7A7A890C}" type="datetimeFigureOut">
              <a:rPr lang="ru-RU" smtClean="0"/>
              <a:t>25.04.2019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B0470-CE3A-489D-9CC7-DCCC0322449C}" type="slidenum">
              <a:rPr lang="ru-RU" smtClean="0"/>
              <a:t>‹#›</a:t>
            </a:fld>
            <a:endParaRPr lang="ru-RU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131157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1756130"/>
            <a:ext cx="5617002" cy="1887950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2" y="3806196"/>
            <a:ext cx="5617002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1B8C3-F1FF-405A-ADE8-D42A7A7A890C}" type="datetimeFigureOut">
              <a:rPr lang="ru-RU" smtClean="0"/>
              <a:t>25.04.2019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B0470-CE3A-489D-9CC7-DCCC0322449C}" type="slidenum">
              <a:rPr lang="ru-RU" smtClean="0"/>
              <a:t>‹#›</a:t>
            </a:fld>
            <a:endParaRPr lang="ru-RU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43491" y="3804985"/>
            <a:ext cx="561700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5581902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804890"/>
            <a:ext cx="6571343" cy="1059305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3490" y="2013936"/>
            <a:ext cx="3125871" cy="34375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89182" y="2013936"/>
            <a:ext cx="3125652" cy="343755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1B8C3-F1FF-405A-ADE8-D42A7A7A890C}" type="datetimeFigureOut">
              <a:rPr lang="ru-RU" smtClean="0"/>
              <a:t>25.04.2019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B0470-CE3A-489D-9CC7-DCCC0322449C}" type="slidenum">
              <a:rPr lang="ru-RU" smtClean="0"/>
              <a:t>‹#›</a:t>
            </a:fld>
            <a:endParaRPr lang="ru-RU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3204112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6" name="Straight Connector 35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804164"/>
            <a:ext cx="6571344" cy="1056319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1" y="2019550"/>
            <a:ext cx="3125766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3491" y="2824270"/>
            <a:ext cx="3125766" cy="264445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9182" y="2023004"/>
            <a:ext cx="31256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89182" y="2821491"/>
            <a:ext cx="3125652" cy="263737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1B8C3-F1FF-405A-ADE8-D42A7A7A890C}" type="datetimeFigureOut">
              <a:rPr lang="ru-RU" smtClean="0"/>
              <a:t>25.04.2019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B0470-CE3A-489D-9CC7-DCCC032244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406354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" name="Straight Connector 31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1B8C3-F1FF-405A-ADE8-D42A7A7A890C}" type="datetimeFigureOut">
              <a:rPr lang="ru-RU" smtClean="0"/>
              <a:t>25.04.2019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B0470-CE3A-489D-9CC7-DCCC032244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960032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1B8C3-F1FF-405A-ADE8-D42A7A7A890C}" type="datetimeFigureOut">
              <a:rPr lang="ru-RU" smtClean="0"/>
              <a:t>25.04.2019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B0470-CE3A-489D-9CC7-DCCC032244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79140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9042" y="798973"/>
            <a:ext cx="2425950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86656" y="798974"/>
            <a:ext cx="3828178" cy="4658826"/>
          </a:xfrm>
        </p:spPr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39042" y="3205492"/>
            <a:ext cx="2427369" cy="2248181"/>
          </a:xfrm>
        </p:spPr>
        <p:txBody>
          <a:bodyPr>
            <a:normAutofit/>
          </a:bodyPr>
          <a:lstStyle>
            <a:lvl1pPr marL="0" indent="0" algn="l"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1B8C3-F1FF-405A-ADE8-D42A7A7A890C}" type="datetimeFigureOut">
              <a:rPr lang="ru-RU" smtClean="0"/>
              <a:t>25.04.2019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B0470-CE3A-489D-9CC7-DCCC0322449C}" type="slidenum">
              <a:rPr lang="ru-RU" smtClean="0"/>
              <a:t>‹#›</a:t>
            </a:fld>
            <a:endParaRPr lang="ru-RU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1748" y="3205491"/>
            <a:ext cx="242327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232214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1B8C3-F1FF-405A-ADE8-D42A7A7A890C}" type="datetimeFigureOut">
              <a:rPr lang="ru-RU" smtClean="0"/>
              <a:t>25.04.2019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B0470-CE3A-489D-9CC7-DCCC032244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059486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4996501" y="482171"/>
            <a:ext cx="3511387" cy="5149101"/>
            <a:chOff x="6852919" y="583365"/>
            <a:chExt cx="4681849" cy="5181928"/>
          </a:xfrm>
        </p:grpSpPr>
        <p:sp>
          <p:nvSpPr>
            <p:cNvPr id="14" name="Rectangle 13"/>
            <p:cNvSpPr/>
            <p:nvPr/>
          </p:nvSpPr>
          <p:spPr>
            <a:xfrm>
              <a:off x="6852919" y="583365"/>
              <a:ext cx="4681849" cy="5181928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14"/>
            <p:cNvSpPr/>
            <p:nvPr/>
          </p:nvSpPr>
          <p:spPr>
            <a:xfrm>
              <a:off x="7273787" y="915806"/>
              <a:ext cx="3844017" cy="4507918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148" y="1129513"/>
            <a:ext cx="3244935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40128" y="1122543"/>
            <a:ext cx="2234998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3492" y="3145992"/>
            <a:ext cx="3240286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36664" y="5469857"/>
            <a:ext cx="3252420" cy="320123"/>
          </a:xfrm>
        </p:spPr>
        <p:txBody>
          <a:bodyPr/>
          <a:lstStyle>
            <a:lvl1pPr algn="l">
              <a:defRPr/>
            </a:lvl1pPr>
          </a:lstStyle>
          <a:p>
            <a:fld id="{FEB1B8C3-F1FF-405A-ADE8-D42A7A7A890C}" type="datetimeFigureOut">
              <a:rPr lang="ru-RU" smtClean="0"/>
              <a:t>25.04.2019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37530" y="318641"/>
            <a:ext cx="3251553" cy="320931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B0470-CE3A-489D-9CC7-DCCC0322449C}" type="slidenum">
              <a:rPr lang="ru-RU" smtClean="0"/>
              <a:t>‹#›</a:t>
            </a:fld>
            <a:endParaRPr lang="ru-RU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1281" y="3143605"/>
            <a:ext cx="3242014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0794157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1B8C3-F1FF-405A-ADE8-D42A7A7A890C}" type="datetimeFigureOut">
              <a:rPr lang="ru-RU" smtClean="0"/>
              <a:t>25.04.2019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B0470-CE3A-489D-9CC7-DCCC032244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516315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18028" y="798974"/>
            <a:ext cx="1103027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3491" y="798974"/>
            <a:ext cx="5301095" cy="465988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1B8C3-F1FF-405A-ADE8-D42A7A7A890C}" type="datetimeFigureOut">
              <a:rPr lang="ru-RU" smtClean="0"/>
              <a:t>25.04.2019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B0470-CE3A-489D-9CC7-DCCC0322449C}" type="slidenum">
              <a:rPr lang="ru-RU" smtClean="0"/>
              <a:t>‹#›</a:t>
            </a:fld>
            <a:endParaRPr lang="ru-RU"/>
          </a:p>
        </p:txBody>
      </p:sp>
      <p:cxnSp>
        <p:nvCxnSpPr>
          <p:cNvPr id="15" name="Straight Connector 14"/>
          <p:cNvCxnSpPr/>
          <p:nvPr/>
        </p:nvCxnSpPr>
        <p:spPr>
          <a:xfrm>
            <a:off x="6918028" y="798974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049553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12423"/>
            <a:ext cx="7886700" cy="2851208"/>
          </a:xfrm>
        </p:spPr>
        <p:txBody>
          <a:bodyPr anchor="b">
            <a:normAutofit/>
          </a:bodyPr>
          <a:lstStyle>
            <a:lvl1pPr>
              <a:defRPr sz="45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52634"/>
            <a:ext cx="78867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1B8C3-F1FF-405A-ADE8-D42A7A7A890C}" type="datetimeFigureOut">
              <a:rPr lang="ru-RU" smtClean="0"/>
              <a:t>25.04.2019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B0470-CE3A-489D-9CC7-DCCC032244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92902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3845" y="1828801"/>
            <a:ext cx="3886200" cy="435133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8801"/>
            <a:ext cx="3886200" cy="435133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1B8C3-F1FF-405A-ADE8-D42A7A7A890C}" type="datetimeFigureOut">
              <a:rPr lang="ru-RU" smtClean="0"/>
              <a:t>25.04.2019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B0470-CE3A-489D-9CC7-DCCC032244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46063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681851"/>
            <a:ext cx="386715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45" y="2507551"/>
            <a:ext cx="3867150" cy="36805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851"/>
            <a:ext cx="38862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7551"/>
            <a:ext cx="3886201" cy="36805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1B8C3-F1FF-405A-ADE8-D42A7A7A890C}" type="datetimeFigureOut">
              <a:rPr lang="ru-RU" smtClean="0"/>
              <a:t>25.04.2019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B0470-CE3A-489D-9CC7-DCCC0322449C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41395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1B8C3-F1FF-405A-ADE8-D42A7A7A890C}" type="datetimeFigureOut">
              <a:rPr lang="ru-RU" smtClean="0"/>
              <a:t>25.04.2019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B0470-CE3A-489D-9CC7-DCCC0322449C}" type="slidenum">
              <a:rPr lang="ru-RU" smtClean="0"/>
              <a:t>‹#›</a:t>
            </a:fld>
            <a:endParaRPr lang="ru-RU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9356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1B8C3-F1FF-405A-ADE8-D42A7A7A890C}" type="datetimeFigureOut">
              <a:rPr lang="ru-RU" smtClean="0"/>
              <a:t>25.04.2019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B0470-CE3A-489D-9CC7-DCCC032244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89022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1"/>
            <a:ext cx="2948940" cy="1600197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399"/>
            <a:ext cx="294894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1B8C3-F1FF-405A-ADE8-D42A7A7A890C}" type="datetimeFigureOut">
              <a:rPr lang="ru-RU" smtClean="0"/>
              <a:t>25.04.2019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B0470-CE3A-489D-9CC7-DCCC032244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35304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0"/>
            <a:ext cx="2948940" cy="1600200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400"/>
            <a:ext cx="294894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1B8C3-F1FF-405A-ADE8-D42A7A7A890C}" type="datetimeFigureOut">
              <a:rPr lang="ru-RU" smtClean="0"/>
              <a:t>25.04.2019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B0470-CE3A-489D-9CC7-DCCC032244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83007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33845" y="365760"/>
            <a:ext cx="78867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828801"/>
            <a:ext cx="78867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FEB1B8C3-F1FF-405A-ADE8-D42A7A7A890C}" type="datetimeFigureOut">
              <a:rPr lang="ru-RU" smtClean="0"/>
              <a:t>25.04.2019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63145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DB0470-CE3A-489D-9CC7-DCCC032244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56091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1" r:id="rId1"/>
    <p:sldLayoutId id="2147483912" r:id="rId2"/>
    <p:sldLayoutId id="2147483913" r:id="rId3"/>
    <p:sldLayoutId id="2147483914" r:id="rId4"/>
    <p:sldLayoutId id="2147483915" r:id="rId5"/>
    <p:sldLayoutId id="2147483916" r:id="rId6"/>
    <p:sldLayoutId id="2147483917" r:id="rId7"/>
    <p:sldLayoutId id="2147483918" r:id="rId8"/>
    <p:sldLayoutId id="2147483919" r:id="rId9"/>
    <p:sldLayoutId id="2147483920" r:id="rId10"/>
    <p:sldLayoutId id="214748392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015734"/>
            <a:ext cx="9144000" cy="4079520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00" t="1538" r="12500" b="-1538"/>
          <a:stretch/>
        </p:blipFill>
        <p:spPr>
          <a:xfrm>
            <a:off x="-1" y="6095253"/>
            <a:ext cx="9144001" cy="774727"/>
          </a:xfrm>
          <a:prstGeom prst="rect">
            <a:avLst/>
          </a:prstGeom>
        </p:spPr>
      </p:pic>
      <p:cxnSp>
        <p:nvCxnSpPr>
          <p:cNvPr id="13" name="Straight Connector 12"/>
          <p:cNvCxnSpPr/>
          <p:nvPr/>
        </p:nvCxnSpPr>
        <p:spPr>
          <a:xfrm>
            <a:off x="0" y="6101127"/>
            <a:ext cx="9144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43491" y="804520"/>
            <a:ext cx="6571343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1" y="2015733"/>
            <a:ext cx="6571343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46542" y="330370"/>
            <a:ext cx="2368292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B1B8C3-F1FF-405A-ADE8-D42A7A7A890C}" type="datetimeFigureOut">
              <a:rPr lang="ru-RU" smtClean="0"/>
              <a:t>25.04.2019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3491" y="329308"/>
            <a:ext cx="4034004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7725" y="798973"/>
            <a:ext cx="795746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D5DB0470-CE3A-489D-9CC7-DCCC032244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68900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59" r:id="rId1"/>
    <p:sldLayoutId id="2147483960" r:id="rId2"/>
    <p:sldLayoutId id="2147483961" r:id="rId3"/>
    <p:sldLayoutId id="2147483962" r:id="rId4"/>
    <p:sldLayoutId id="2147483963" r:id="rId5"/>
    <p:sldLayoutId id="2147483964" r:id="rId6"/>
    <p:sldLayoutId id="2147483965" r:id="rId7"/>
    <p:sldLayoutId id="2147483966" r:id="rId8"/>
    <p:sldLayoutId id="2147483967" r:id="rId9"/>
    <p:sldLayoutId id="2147483968" r:id="rId10"/>
    <p:sldLayoutId id="214748396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6858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psylab.info/%D0%A4%D0%B0%D0%B9%D0%BB:CFIT-I-1-0-1.jpg" TargetMode="Externa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323528" y="836712"/>
            <a:ext cx="8640960" cy="4392488"/>
          </a:xfrm>
        </p:spPr>
        <p:txBody>
          <a:bodyPr>
            <a:normAutofit fontScale="90000"/>
          </a:bodyPr>
          <a:lstStyle/>
          <a:p>
            <a:r>
              <a:rPr lang="ru-RU" sz="4400" b="1" dirty="0"/>
              <a:t>Психологические аспекты оценки и аттестации персонала.</a:t>
            </a:r>
            <a:br>
              <a:rPr lang="ru-RU" sz="4400" b="1" dirty="0"/>
            </a:br>
            <a:r>
              <a:rPr lang="ru-RU" sz="4400" b="1" dirty="0"/>
              <a:t/>
            </a:r>
            <a:br>
              <a:rPr lang="ru-RU" sz="4400" b="1" dirty="0"/>
            </a:br>
            <a:r>
              <a:rPr lang="ru-RU" sz="4400" b="0" dirty="0"/>
              <a:t>Коммуникативные компетенции.</a:t>
            </a:r>
            <a:br>
              <a:rPr lang="ru-RU" sz="4400" b="0" dirty="0"/>
            </a:br>
            <a:r>
              <a:rPr lang="ru-RU" sz="4400" b="0" dirty="0"/>
              <a:t/>
            </a:r>
            <a:br>
              <a:rPr lang="ru-RU" sz="4400" b="0" dirty="0"/>
            </a:br>
            <a:endParaRPr lang="ru-RU" sz="4400" b="0" dirty="0"/>
          </a:p>
        </p:txBody>
      </p:sp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2339752" y="4077072"/>
            <a:ext cx="5618515" cy="977621"/>
          </a:xfrm>
        </p:spPr>
        <p:txBody>
          <a:bodyPr/>
          <a:lstStyle/>
          <a:p>
            <a:r>
              <a:rPr lang="ru-RU" dirty="0">
                <a:solidFill>
                  <a:schemeClr val="tx1"/>
                </a:solidFill>
                <a:latin typeface="+mn-lt"/>
              </a:rPr>
              <a:t>Панкова Н.М.</a:t>
            </a:r>
          </a:p>
          <a:p>
            <a:r>
              <a:rPr lang="ru-RU" dirty="0">
                <a:solidFill>
                  <a:schemeClr val="tx1"/>
                </a:solidFill>
                <a:latin typeface="+mn-lt"/>
              </a:rPr>
              <a:t> кандидат психологических </a:t>
            </a:r>
            <a:r>
              <a:rPr lang="ru-RU" dirty="0" smtClean="0">
                <a:solidFill>
                  <a:schemeClr val="tx1"/>
                </a:solidFill>
                <a:latin typeface="+mn-lt"/>
              </a:rPr>
              <a:t>наук</a:t>
            </a:r>
            <a:endParaRPr lang="ru-RU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6136535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188640"/>
            <a:ext cx="864096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i="1" dirty="0"/>
              <a:t>Направленность</a:t>
            </a:r>
          </a:p>
          <a:p>
            <a:endParaRPr lang="ru-RU" sz="3600" dirty="0"/>
          </a:p>
          <a:p>
            <a:r>
              <a:rPr lang="ru-RU" sz="3600" dirty="0"/>
              <a:t>Устойчивая устремленность, ориентированность мыслей, чувств, желаний, поступков человека (по Л.И. </a:t>
            </a:r>
            <a:r>
              <a:rPr lang="ru-RU" sz="3600" dirty="0" err="1"/>
              <a:t>Божович</a:t>
            </a:r>
            <a:r>
              <a:rPr lang="ru-RU" sz="3600" dirty="0"/>
              <a:t>)</a:t>
            </a:r>
          </a:p>
          <a:p>
            <a:r>
              <a:rPr lang="ru-RU" sz="3600" dirty="0"/>
              <a:t>Совокупность устойчивых мотивов, которые определяют деятельность личности.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492517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188640"/>
            <a:ext cx="864096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i="1" dirty="0"/>
              <a:t>В структуру направленности входят:</a:t>
            </a:r>
          </a:p>
          <a:p>
            <a:endParaRPr lang="ru-RU" sz="3600" b="1" i="1" dirty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ru-RU" sz="3600" dirty="0"/>
              <a:t>интересы и склонности,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ru-RU" sz="3600" dirty="0"/>
              <a:t>мировоззрение,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ru-RU" sz="3600" dirty="0"/>
              <a:t>убеждения,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ru-RU" sz="3600" dirty="0"/>
              <a:t>верования,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ru-RU" sz="3600" dirty="0"/>
              <a:t>смыслы жизни (ценностные ориентации)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053177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9024" y="1052736"/>
            <a:ext cx="846144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i="1" dirty="0"/>
              <a:t>Ценностные ориентации </a:t>
            </a:r>
            <a:r>
              <a:rPr lang="ru-RU" sz="3600" b="1" dirty="0"/>
              <a:t>–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ru-RU" sz="3600" dirty="0"/>
              <a:t>политические,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ru-RU" sz="3600" dirty="0"/>
              <a:t>моральные,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ru-RU" sz="3600" dirty="0"/>
              <a:t>эстетические и другие оценки человеком социальных объектов и событий.</a:t>
            </a:r>
          </a:p>
        </p:txBody>
      </p:sp>
    </p:spTree>
    <p:extLst>
      <p:ext uri="{BB962C8B-B14F-4D97-AF65-F5344CB8AC3E}">
        <p14:creationId xmlns:p14="http://schemas.microsoft.com/office/powerpoint/2010/main" val="25152235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116632"/>
            <a:ext cx="8724684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/>
              <a:t>Что Вы считаете для себя главным в жизни</a:t>
            </a:r>
            <a:endParaRPr lang="ru-RU" sz="2400" i="1" dirty="0"/>
          </a:p>
          <a:p>
            <a:r>
              <a:rPr lang="ru-RU" sz="2400" i="1" dirty="0"/>
              <a:t>Пронумеруйте ценности от 1 до 20 в порядке убывания по степени важности.</a:t>
            </a:r>
            <a:endParaRPr lang="ru-RU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/>
              <a:t>Интересная работа, любимое дело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/>
              <a:t>Здоровье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/>
              <a:t>Любовь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/>
              <a:t>Независимость, возможность поступать по собственному желанию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/>
              <a:t>Красота природы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/>
              <a:t>Семья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/>
              <a:t>Уважение окружающих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/>
              <a:t>Друзья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/>
              <a:t>Справедливость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/>
              <a:t>Карьера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/>
              <a:t>Деньги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/>
              <a:t>Власть              Слава</a:t>
            </a:r>
          </a:p>
        </p:txBody>
      </p:sp>
    </p:spTree>
    <p:extLst>
      <p:ext uri="{BB962C8B-B14F-4D97-AF65-F5344CB8AC3E}">
        <p14:creationId xmlns:p14="http://schemas.microsoft.com/office/powerpoint/2010/main" val="21386457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332656"/>
            <a:ext cx="727280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i="1" dirty="0"/>
              <a:t>Коммуникативная компетентность включает в себя:</a:t>
            </a:r>
          </a:p>
          <a:p>
            <a:endParaRPr lang="ru-RU" sz="3600" dirty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ru-RU" sz="3600" dirty="0"/>
              <a:t>навыки активного слушания</a:t>
            </a:r>
          </a:p>
          <a:p>
            <a:pPr marL="285750" indent="-285750">
              <a:buFontTx/>
              <a:buChar char="-"/>
            </a:pPr>
            <a:endParaRPr lang="ru-RU" sz="3600" dirty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ru-RU" sz="3600" dirty="0"/>
              <a:t>эффективные переговоры и распознавание манипуляций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ru-RU" sz="3600" dirty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ru-RU" sz="3600" dirty="0"/>
              <a:t>управление конфликтами</a:t>
            </a:r>
          </a:p>
        </p:txBody>
      </p:sp>
    </p:spTree>
    <p:extLst>
      <p:ext uri="{BB962C8B-B14F-4D97-AF65-F5344CB8AC3E}">
        <p14:creationId xmlns:p14="http://schemas.microsoft.com/office/powerpoint/2010/main" val="10606249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9024" y="188640"/>
            <a:ext cx="8784976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 </a:t>
            </a:r>
            <a:endParaRPr lang="ru-RU" sz="1400" dirty="0"/>
          </a:p>
          <a:p>
            <a:r>
              <a:rPr lang="ru-RU" sz="3600" b="1" i="1" dirty="0"/>
              <a:t>Структура процесса активного слушания</a:t>
            </a:r>
          </a:p>
          <a:p>
            <a:endParaRPr lang="ru-RU" sz="3600" dirty="0"/>
          </a:p>
          <a:p>
            <a:pPr marL="342900" indent="-342900">
              <a:buAutoNum type="arabicPeriod"/>
            </a:pPr>
            <a:r>
              <a:rPr lang="ru-RU" sz="3600" dirty="0"/>
              <a:t>Установка (концентрация внимания) на слушание.</a:t>
            </a:r>
          </a:p>
          <a:p>
            <a:pPr marL="342900" indent="-342900">
              <a:buAutoNum type="arabicPeriod"/>
            </a:pPr>
            <a:endParaRPr lang="ru-RU" sz="3600" dirty="0"/>
          </a:p>
          <a:p>
            <a:pPr marL="342900" indent="-342900">
              <a:buAutoNum type="arabicPeriod"/>
            </a:pPr>
            <a:r>
              <a:rPr lang="ru-RU" sz="3600" dirty="0"/>
              <a:t>Осознание стереотипов восприятия другого человека (национальность, пол , возраст и т.д.)</a:t>
            </a:r>
          </a:p>
        </p:txBody>
      </p:sp>
    </p:spTree>
    <p:extLst>
      <p:ext uri="{BB962C8B-B14F-4D97-AF65-F5344CB8AC3E}">
        <p14:creationId xmlns:p14="http://schemas.microsoft.com/office/powerpoint/2010/main" val="300679332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9024" y="260648"/>
            <a:ext cx="8533456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 </a:t>
            </a:r>
            <a:endParaRPr lang="ru-RU" sz="1400" dirty="0"/>
          </a:p>
          <a:p>
            <a:r>
              <a:rPr lang="ru-RU" sz="3600" b="1" i="1" dirty="0"/>
              <a:t>Структура процесса активного слушания</a:t>
            </a:r>
          </a:p>
          <a:p>
            <a:endParaRPr lang="ru-RU" sz="3600" dirty="0"/>
          </a:p>
          <a:p>
            <a:r>
              <a:rPr lang="ru-RU" sz="3600" dirty="0"/>
              <a:t>3. Интерпретация невербального поведения (позы, мимика, жесты, расстояние</a:t>
            </a:r>
          </a:p>
          <a:p>
            <a:pPr marL="342900" indent="-342900">
              <a:buAutoNum type="arabicPeriod"/>
            </a:pPr>
            <a:endParaRPr lang="ru-RU" sz="3600" dirty="0"/>
          </a:p>
          <a:p>
            <a:r>
              <a:rPr lang="ru-RU" sz="3600" dirty="0"/>
              <a:t>4. Установление контакта</a:t>
            </a:r>
          </a:p>
          <a:p>
            <a:pPr marL="342900" indent="-342900">
              <a:buAutoNum type="arabicPeriod"/>
            </a:pP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368762128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116632"/>
            <a:ext cx="8712968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 </a:t>
            </a:r>
            <a:endParaRPr lang="ru-RU" sz="1400" dirty="0"/>
          </a:p>
          <a:p>
            <a:r>
              <a:rPr lang="ru-RU" sz="3600" b="1" i="1" dirty="0"/>
              <a:t>Структура процесса активного слушания</a:t>
            </a:r>
          </a:p>
          <a:p>
            <a:endParaRPr lang="ru-RU" sz="3600" dirty="0"/>
          </a:p>
          <a:p>
            <a:r>
              <a:rPr lang="ru-RU" sz="3600" dirty="0"/>
              <a:t>5. Паралингвистический анализ(темп, тембр, интонации и т.д.)</a:t>
            </a:r>
          </a:p>
          <a:p>
            <a:pPr marL="342900" indent="-342900">
              <a:buAutoNum type="arabicPeriod"/>
            </a:pPr>
            <a:endParaRPr lang="ru-RU" sz="3600" dirty="0"/>
          </a:p>
          <a:p>
            <a:r>
              <a:rPr lang="ru-RU" sz="3600" dirty="0"/>
              <a:t>6. Содержательный анализ (термины, диалекты)</a:t>
            </a:r>
          </a:p>
          <a:p>
            <a:pPr marL="342900" indent="-342900">
              <a:buAutoNum type="arabicPeriod"/>
            </a:pPr>
            <a:endParaRPr lang="ru-RU" sz="3600" dirty="0"/>
          </a:p>
          <a:p>
            <a:r>
              <a:rPr lang="ru-RU" sz="3600" dirty="0"/>
              <a:t>7. Обратная связь.</a:t>
            </a:r>
          </a:p>
        </p:txBody>
      </p:sp>
    </p:spTree>
    <p:extLst>
      <p:ext uri="{BB962C8B-B14F-4D97-AF65-F5344CB8AC3E}">
        <p14:creationId xmlns:p14="http://schemas.microsoft.com/office/powerpoint/2010/main" val="326941569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260648"/>
            <a:ext cx="813690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3600" b="1" i="1" dirty="0"/>
              <a:t>Вербализация, проговаривание. </a:t>
            </a:r>
          </a:p>
          <a:p>
            <a:r>
              <a:rPr lang="ru-RU" sz="3600" b="1" i="1" dirty="0"/>
              <a:t>( Ступень А)</a:t>
            </a:r>
          </a:p>
          <a:p>
            <a:endParaRPr lang="ru-RU" sz="3600" dirty="0"/>
          </a:p>
          <a:p>
            <a:r>
              <a:rPr lang="ru-RU" sz="3600" dirty="0"/>
              <a:t>Собеседник дословно повторяет высказывания партнера. </a:t>
            </a:r>
          </a:p>
          <a:p>
            <a:endParaRPr lang="ru-RU" sz="3600" dirty="0"/>
          </a:p>
          <a:p>
            <a:r>
              <a:rPr lang="ru-RU" sz="3600" dirty="0"/>
              <a:t>Он может начать с вводной фразы:</a:t>
            </a:r>
          </a:p>
          <a:p>
            <a:r>
              <a:rPr lang="ru-RU" sz="3600" dirty="0"/>
              <a:t>«Как я понял Вас…»,  « По Вашему мнению…», « Другими словами, Вы считаете…»</a:t>
            </a:r>
          </a:p>
        </p:txBody>
      </p:sp>
    </p:spTree>
    <p:extLst>
      <p:ext uri="{BB962C8B-B14F-4D97-AF65-F5344CB8AC3E}">
        <p14:creationId xmlns:p14="http://schemas.microsoft.com/office/powerpoint/2010/main" val="406565972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332656"/>
            <a:ext cx="849694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3600" b="1" i="1" dirty="0"/>
              <a:t>Вербализация, перефразирование.</a:t>
            </a:r>
            <a:endParaRPr lang="ru-RU" sz="3600" i="1" dirty="0"/>
          </a:p>
          <a:p>
            <a:r>
              <a:rPr lang="ru-RU" sz="3600" b="1" i="1" dirty="0"/>
              <a:t>(Ступень В)</a:t>
            </a:r>
          </a:p>
          <a:p>
            <a:endParaRPr lang="ru-RU" sz="3600" dirty="0"/>
          </a:p>
          <a:p>
            <a:r>
              <a:rPr lang="ru-RU" sz="3600" dirty="0"/>
              <a:t>Собеседник воспроизводит высказывание партнера в сокращенном, обобщенном виде, кратко формулирует самое существенное в его словах.   «Вашими основными идеями, как я понял, являются…»,  «Итак…»,  « Если я Вас правильно понял….»</a:t>
            </a:r>
          </a:p>
        </p:txBody>
      </p:sp>
    </p:spTree>
    <p:extLst>
      <p:ext uri="{BB962C8B-B14F-4D97-AF65-F5344CB8AC3E}">
        <p14:creationId xmlns:p14="http://schemas.microsoft.com/office/powerpoint/2010/main" val="36506096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182880" indent="0">
              <a:buNone/>
            </a:pP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b="1" dirty="0"/>
              <a:t/>
            </a:r>
            <a:br>
              <a:rPr lang="ru-RU" b="1" dirty="0"/>
            </a:b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83568" y="548681"/>
            <a:ext cx="777686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i="1" dirty="0"/>
              <a:t>Оценка по компетенциям предполагает выявление уровня:</a:t>
            </a:r>
            <a:r>
              <a:rPr lang="ru-RU" sz="3600" i="1" dirty="0"/>
              <a:t/>
            </a:r>
            <a:br>
              <a:rPr lang="ru-RU" sz="3600" i="1" dirty="0"/>
            </a:br>
            <a:r>
              <a:rPr lang="ru-RU" sz="3600" i="1" dirty="0"/>
              <a:t/>
            </a:r>
            <a:br>
              <a:rPr lang="ru-RU" sz="3600" i="1" dirty="0"/>
            </a:br>
            <a:r>
              <a:rPr lang="ru-RU" sz="3600" dirty="0"/>
              <a:t>- знаний</a:t>
            </a:r>
            <a:br>
              <a:rPr lang="ru-RU" sz="3600" dirty="0"/>
            </a:br>
            <a:r>
              <a:rPr lang="ru-RU" sz="3600" dirty="0"/>
              <a:t>- умений</a:t>
            </a:r>
          </a:p>
          <a:p>
            <a:r>
              <a:rPr lang="ru-RU" sz="3600" dirty="0"/>
              <a:t>- навыков специалиста.</a:t>
            </a:r>
          </a:p>
          <a:p>
            <a:endParaRPr lang="ru-RU" sz="3600" dirty="0"/>
          </a:p>
          <a:p>
            <a:r>
              <a:rPr lang="ru-RU" sz="3600" u="sng" dirty="0"/>
              <a:t>Дополнительно:</a:t>
            </a:r>
            <a:r>
              <a:rPr lang="ru-RU" sz="3600" dirty="0"/>
              <a:t/>
            </a:r>
            <a:br>
              <a:rPr lang="ru-RU" sz="3600" dirty="0"/>
            </a:br>
            <a:r>
              <a:rPr lang="ru-RU" sz="3600" dirty="0"/>
              <a:t>- способности </a:t>
            </a:r>
            <a:br>
              <a:rPr lang="ru-RU" sz="3600" dirty="0"/>
            </a:br>
            <a:r>
              <a:rPr lang="ru-RU" sz="3600" dirty="0"/>
              <a:t>- ценностные ориентации.</a:t>
            </a:r>
          </a:p>
        </p:txBody>
      </p:sp>
    </p:spTree>
    <p:extLst>
      <p:ext uri="{BB962C8B-B14F-4D97-AF65-F5344CB8AC3E}">
        <p14:creationId xmlns:p14="http://schemas.microsoft.com/office/powerpoint/2010/main" val="385910086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50803" y="188640"/>
            <a:ext cx="7981637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3600" b="1" i="1" dirty="0"/>
              <a:t>Вербализация, развитие идеи</a:t>
            </a:r>
          </a:p>
          <a:p>
            <a:r>
              <a:rPr lang="ru-RU" sz="3600" b="1" i="1" dirty="0"/>
              <a:t>(Ступень С)</a:t>
            </a:r>
          </a:p>
          <a:p>
            <a:endParaRPr lang="ru-RU" sz="3600" b="1" i="1" dirty="0"/>
          </a:p>
          <a:p>
            <a:r>
              <a:rPr lang="ru-RU" sz="3600" dirty="0"/>
              <a:t>Собеседник пытается вывести логическое следствие из высказываний партнера: «Если исходить из того, что Вы сказали, то выходит, что…»</a:t>
            </a:r>
          </a:p>
          <a:p>
            <a:r>
              <a:rPr lang="ru-RU" sz="3600" dirty="0"/>
              <a:t>« Вы так считаете, видимо, потому что…»</a:t>
            </a:r>
          </a:p>
        </p:txBody>
      </p:sp>
    </p:spTree>
    <p:extLst>
      <p:ext uri="{BB962C8B-B14F-4D97-AF65-F5344CB8AC3E}">
        <p14:creationId xmlns:p14="http://schemas.microsoft.com/office/powerpoint/2010/main" val="110004788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332656"/>
            <a:ext cx="8136904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i="1" dirty="0"/>
              <a:t>Манипуляция</a:t>
            </a:r>
            <a:r>
              <a:rPr lang="ru-RU" sz="3600" i="1" dirty="0"/>
              <a:t> </a:t>
            </a:r>
            <a:r>
              <a:rPr lang="ru-RU" sz="3600" dirty="0"/>
              <a:t>– </a:t>
            </a:r>
          </a:p>
          <a:p>
            <a:r>
              <a:rPr lang="ru-RU" sz="3600" dirty="0"/>
              <a:t>это</a:t>
            </a:r>
            <a:r>
              <a:rPr lang="ru-RU" sz="3600" b="1" dirty="0"/>
              <a:t> преднамеренное </a:t>
            </a:r>
            <a:r>
              <a:rPr lang="ru-RU" sz="3600" dirty="0"/>
              <a:t>и скрытое </a:t>
            </a:r>
            <a:r>
              <a:rPr lang="ru-RU" sz="3600" b="1" dirty="0"/>
              <a:t>побуждение</a:t>
            </a:r>
            <a:r>
              <a:rPr lang="ru-RU" sz="3600" dirty="0"/>
              <a:t> другого человека к переживанию определенных состояний, </a:t>
            </a:r>
            <a:r>
              <a:rPr lang="ru-RU" sz="3600" b="1" dirty="0"/>
              <a:t>принятию решений </a:t>
            </a:r>
            <a:r>
              <a:rPr lang="ru-RU" sz="3600" dirty="0"/>
              <a:t>и побуждению действий, необходимых для достижения инициатором </a:t>
            </a:r>
            <a:r>
              <a:rPr lang="ru-RU" sz="3600" b="1" dirty="0"/>
              <a:t>своих собственных целей</a:t>
            </a:r>
          </a:p>
          <a:p>
            <a:r>
              <a:rPr lang="ru-RU" sz="3600" dirty="0"/>
              <a:t>                                            </a:t>
            </a:r>
            <a:r>
              <a:rPr lang="ru-RU" sz="3600" dirty="0" err="1"/>
              <a:t>Е.В.Сидоренко</a:t>
            </a:r>
            <a:r>
              <a:rPr lang="ru-RU" sz="3600" dirty="0"/>
              <a:t>                                         </a:t>
            </a:r>
          </a:p>
          <a:p>
            <a:endParaRPr lang="ru-RU" sz="3600" dirty="0"/>
          </a:p>
          <a:p>
            <a:endParaRPr lang="ru-RU" sz="3600" dirty="0"/>
          </a:p>
          <a:p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422790003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332656"/>
            <a:ext cx="813690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i="1" dirty="0"/>
              <a:t>Манипуляция</a:t>
            </a:r>
            <a:r>
              <a:rPr lang="ru-RU" sz="3600" i="1" dirty="0"/>
              <a:t> </a:t>
            </a:r>
            <a:r>
              <a:rPr lang="ru-RU" sz="3600" dirty="0"/>
              <a:t>– </a:t>
            </a:r>
          </a:p>
          <a:p>
            <a:endParaRPr lang="ru-RU" sz="3600" dirty="0"/>
          </a:p>
          <a:p>
            <a:endParaRPr lang="ru-RU" sz="3600" dirty="0"/>
          </a:p>
          <a:p>
            <a:r>
              <a:rPr lang="ru-RU" sz="3600" dirty="0"/>
              <a:t>«Стиль жизни манипулятора строится на четырех китах: ложь, неосознанность, контроль и цинизм»</a:t>
            </a:r>
          </a:p>
          <a:p>
            <a:r>
              <a:rPr lang="ru-RU" sz="3600" dirty="0"/>
              <a:t>                                   </a:t>
            </a:r>
            <a:r>
              <a:rPr lang="ru-RU" sz="3600" dirty="0" err="1"/>
              <a:t>Эверетт</a:t>
            </a:r>
            <a:r>
              <a:rPr lang="ru-RU" sz="3600" dirty="0"/>
              <a:t> </a:t>
            </a:r>
            <a:r>
              <a:rPr lang="ru-RU" sz="3600" dirty="0" err="1"/>
              <a:t>Шостром</a:t>
            </a:r>
            <a:r>
              <a:rPr lang="ru-RU" sz="3600" dirty="0"/>
              <a:t>, «Анти-Карнеги».</a:t>
            </a:r>
          </a:p>
        </p:txBody>
      </p:sp>
    </p:spTree>
    <p:extLst>
      <p:ext uri="{BB962C8B-B14F-4D97-AF65-F5344CB8AC3E}">
        <p14:creationId xmlns:p14="http://schemas.microsoft.com/office/powerpoint/2010/main" val="285850421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476672"/>
            <a:ext cx="7992888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 </a:t>
            </a:r>
            <a:r>
              <a:rPr lang="ru-RU" sz="3600" b="1" i="1" dirty="0"/>
              <a:t>Любимые « клавиши» манипулятора</a:t>
            </a:r>
          </a:p>
          <a:p>
            <a:endParaRPr lang="ru-RU" sz="3600" b="1" i="1" dirty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ru-RU" sz="3600" dirty="0"/>
              <a:t>страх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ru-RU" sz="3600" dirty="0"/>
              <a:t>гордость (гордыня)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ru-RU" sz="3600" dirty="0"/>
              <a:t>алчность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ru-RU" sz="3600" dirty="0"/>
              <a:t>желание казаться значимым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ru-RU" sz="3600" dirty="0"/>
              <a:t>вина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ru-RU" sz="3600" dirty="0"/>
              <a:t>новизна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ru-RU" sz="3600" dirty="0"/>
              <a:t>порядочность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ru-RU" sz="3600" dirty="0"/>
              <a:t>справедливость</a:t>
            </a:r>
          </a:p>
          <a:p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399731772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476672"/>
            <a:ext cx="799288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 </a:t>
            </a:r>
            <a:r>
              <a:rPr lang="ru-RU" sz="3600" b="1" i="1" dirty="0"/>
              <a:t>Любимые « клавиши» манипулятора</a:t>
            </a:r>
          </a:p>
          <a:p>
            <a:endParaRPr lang="ru-RU" sz="3600" b="1" i="1" dirty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ru-RU" sz="3600" dirty="0"/>
              <a:t>мужественность у мужчин и   женственность у женщин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ru-RU" sz="3600" dirty="0"/>
              <a:t>эротика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ru-RU" sz="3600" dirty="0"/>
              <a:t>«слабо»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ru-RU" sz="3600" dirty="0"/>
              <a:t>месть.</a:t>
            </a:r>
          </a:p>
        </p:txBody>
      </p:sp>
    </p:spTree>
    <p:extLst>
      <p:ext uri="{BB962C8B-B14F-4D97-AF65-F5344CB8AC3E}">
        <p14:creationId xmlns:p14="http://schemas.microsoft.com/office/powerpoint/2010/main" val="105629340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260648"/>
            <a:ext cx="842493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i="1" dirty="0"/>
              <a:t>Конструктивная критика </a:t>
            </a:r>
          </a:p>
          <a:p>
            <a:r>
              <a:rPr lang="ru-RU" sz="3600" dirty="0"/>
              <a:t>направлена против позиции оппонента, его действий или поступков, а хамство – против личности.</a:t>
            </a:r>
          </a:p>
          <a:p>
            <a:endParaRPr lang="ru-RU" sz="3600" dirty="0"/>
          </a:p>
          <a:p>
            <a:r>
              <a:rPr lang="ru-RU" sz="3600" dirty="0"/>
              <a:t>Цель конструктивной критики – доказать неправильность позиции оппонента,</a:t>
            </a:r>
          </a:p>
          <a:p>
            <a:r>
              <a:rPr lang="ru-RU" sz="3600" dirty="0"/>
              <a:t>цель хамства – оскорбить, унизить, повысить свою значимость за счет оппонента.</a:t>
            </a:r>
          </a:p>
        </p:txBody>
      </p:sp>
    </p:spTree>
    <p:extLst>
      <p:ext uri="{BB962C8B-B14F-4D97-AF65-F5344CB8AC3E}">
        <p14:creationId xmlns:p14="http://schemas.microsoft.com/office/powerpoint/2010/main" val="347258553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692696"/>
            <a:ext cx="8424936" cy="72943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i="1" dirty="0"/>
              <a:t>Конструктивная критика </a:t>
            </a:r>
          </a:p>
          <a:p>
            <a:r>
              <a:rPr lang="ru-RU" sz="3600" dirty="0"/>
              <a:t>основана на фактах, аргументах, доказательствах, </a:t>
            </a:r>
          </a:p>
          <a:p>
            <a:r>
              <a:rPr lang="ru-RU" sz="3600" dirty="0"/>
              <a:t>хамство – на эмоциях.</a:t>
            </a:r>
          </a:p>
          <a:p>
            <a:endParaRPr lang="ru-RU" sz="3600" dirty="0"/>
          </a:p>
          <a:p>
            <a:r>
              <a:rPr lang="ru-RU" sz="3600" dirty="0"/>
              <a:t>Критика подразумевает уважение к оппоненту, хамство намеренно нарушает нормы этикета</a:t>
            </a:r>
            <a:r>
              <a:rPr lang="ru-RU" sz="3600" dirty="0" smtClean="0"/>
              <a:t>.</a:t>
            </a:r>
          </a:p>
          <a:p>
            <a:endParaRPr lang="ru-RU" sz="3600" dirty="0"/>
          </a:p>
          <a:p>
            <a:endParaRPr lang="ru-RU" sz="3600" dirty="0" smtClean="0"/>
          </a:p>
          <a:p>
            <a:endParaRPr lang="ru-RU" sz="3600" dirty="0"/>
          </a:p>
          <a:p>
            <a:endParaRPr lang="ru-RU" sz="3600" dirty="0" smtClean="0"/>
          </a:p>
          <a:p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328292413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15616" y="836712"/>
            <a:ext cx="595840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35015" y="188640"/>
            <a:ext cx="8111700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/>
              <a:t>Синдром эмоционального выгорания  в профессиональном общении </a:t>
            </a:r>
          </a:p>
          <a:p>
            <a:endParaRPr lang="ru-RU" sz="3600" dirty="0" smtClean="0"/>
          </a:p>
          <a:p>
            <a:r>
              <a:rPr lang="ru-RU" sz="3200" b="1" dirty="0" smtClean="0"/>
              <a:t>Это эмоциональное истощение, возникающее на фоне стресса, вызванного межличностным общением</a:t>
            </a:r>
          </a:p>
          <a:p>
            <a:endParaRPr lang="ru-RU" sz="3200" dirty="0"/>
          </a:p>
          <a:p>
            <a:endParaRPr lang="ru-RU" sz="3200" dirty="0" smtClean="0"/>
          </a:p>
          <a:p>
            <a:endParaRPr lang="ru-RU" sz="3200" dirty="0"/>
          </a:p>
          <a:p>
            <a:endParaRPr lang="ru-RU" sz="3200" dirty="0" smtClean="0"/>
          </a:p>
          <a:p>
            <a:r>
              <a:rPr lang="ru-RU" sz="2800" dirty="0" smtClean="0"/>
              <a:t>)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4124436" y="9405664"/>
            <a:ext cx="81117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3200" dirty="0" smtClean="0"/>
          </a:p>
          <a:p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327955920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31640" y="296733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66428" y="188640"/>
            <a:ext cx="6102424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/>
              <a:t>Основные признаки </a:t>
            </a:r>
            <a:r>
              <a:rPr lang="ru-RU" sz="3600" b="1" dirty="0" smtClean="0"/>
              <a:t>выгорания</a:t>
            </a:r>
            <a:endParaRPr lang="ru-RU" sz="3600" b="1" dirty="0"/>
          </a:p>
          <a:p>
            <a:endParaRPr lang="ru-RU" sz="2800" b="1" dirty="0"/>
          </a:p>
          <a:p>
            <a:pPr marL="514350" indent="-514350">
              <a:buAutoNum type="arabicPeriod"/>
            </a:pPr>
            <a:r>
              <a:rPr lang="ru-RU" sz="2800" b="1" dirty="0"/>
              <a:t>Потеря интереса к работе( </a:t>
            </a:r>
            <a:r>
              <a:rPr lang="ru-RU" sz="2800" b="1" dirty="0" err="1"/>
              <a:t>абсинентное</a:t>
            </a:r>
            <a:r>
              <a:rPr lang="ru-RU" sz="2800" b="1" dirty="0"/>
              <a:t> поведение)</a:t>
            </a:r>
          </a:p>
          <a:p>
            <a:pPr marL="514350" indent="-514350">
              <a:buAutoNum type="arabicPeriod"/>
            </a:pPr>
            <a:r>
              <a:rPr lang="ru-RU" sz="2800" b="1" dirty="0"/>
              <a:t>Редукция профессиональных достижений</a:t>
            </a:r>
          </a:p>
          <a:p>
            <a:pPr marL="514350" indent="-514350">
              <a:buAutoNum type="arabicPeriod"/>
            </a:pPr>
            <a:r>
              <a:rPr lang="ru-RU" sz="2800" b="1" dirty="0"/>
              <a:t>Сужение сферы жизненных интересов</a:t>
            </a:r>
          </a:p>
          <a:p>
            <a:pPr marL="514350" indent="-514350">
              <a:buAutoNum type="arabicPeriod"/>
            </a:pPr>
            <a:r>
              <a:rPr lang="ru-RU" sz="2800" b="1" dirty="0"/>
              <a:t>Утрата понимания  и сочувствия по отношению к учащимся и </a:t>
            </a:r>
            <a:r>
              <a:rPr lang="ru-RU" sz="2800" b="1" dirty="0" smtClean="0"/>
              <a:t>их родителям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402876489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0" y="1705451"/>
            <a:ext cx="4572000" cy="80021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800" dirty="0" smtClean="0"/>
              <a:t>.</a:t>
            </a:r>
            <a:endParaRPr lang="ru-RU" sz="2800" dirty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286328" y="636888"/>
            <a:ext cx="6571343" cy="1049235"/>
          </a:xfrm>
        </p:spPr>
        <p:txBody>
          <a:bodyPr/>
          <a:lstStyle/>
          <a:p>
            <a:r>
              <a:rPr lang="ru-RU" b="1" dirty="0" smtClean="0"/>
              <a:t>Как заботиться о себе</a:t>
            </a:r>
            <a:endParaRPr lang="ru-RU" b="1" dirty="0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sz="3200" b="1" dirty="0" smtClean="0"/>
              <a:t>Физиологические потребности</a:t>
            </a:r>
          </a:p>
          <a:p>
            <a:pPr marL="0" indent="0">
              <a:buNone/>
            </a:pPr>
            <a:r>
              <a:rPr lang="ru-RU" sz="2400" b="1" dirty="0" smtClean="0"/>
              <a:t>Ем регулярно</a:t>
            </a:r>
          </a:p>
          <a:p>
            <a:pPr marL="0" indent="0">
              <a:buNone/>
            </a:pPr>
            <a:r>
              <a:rPr lang="ru-RU" sz="2400" b="1" dirty="0" smtClean="0"/>
              <a:t>Употребляю здоровую пищу</a:t>
            </a:r>
          </a:p>
          <a:p>
            <a:pPr marL="0" indent="0">
              <a:buNone/>
            </a:pPr>
            <a:r>
              <a:rPr lang="ru-RU" sz="2400" b="1" dirty="0" smtClean="0"/>
              <a:t>Делаю зарядку</a:t>
            </a:r>
          </a:p>
          <a:p>
            <a:pPr marL="0" indent="0">
              <a:buNone/>
            </a:pPr>
            <a:r>
              <a:rPr lang="ru-RU" sz="2400" b="1" dirty="0" smtClean="0"/>
              <a:t>Беру больничный на время болезни</a:t>
            </a:r>
          </a:p>
          <a:p>
            <a:pPr marL="0" indent="0">
              <a:buNone/>
            </a:pPr>
            <a:r>
              <a:rPr lang="ru-RU" sz="2400" b="1" dirty="0" smtClean="0"/>
              <a:t>Танцую, пою, плаваю, играю в спортивные игры</a:t>
            </a:r>
          </a:p>
          <a:p>
            <a:pPr marL="0" indent="0">
              <a:buNone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2595847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31032" y="188640"/>
            <a:ext cx="8245424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i="1" dirty="0"/>
              <a:t>Навык</a:t>
            </a:r>
            <a:r>
              <a:rPr lang="ru-RU" sz="3600" dirty="0"/>
              <a:t> – </a:t>
            </a:r>
          </a:p>
          <a:p>
            <a:r>
              <a:rPr lang="ru-RU" sz="3600" dirty="0"/>
              <a:t>действие,  доведенное до </a:t>
            </a:r>
            <a:r>
              <a:rPr lang="ru-RU" sz="3600" b="1" dirty="0"/>
              <a:t>автоматизма</a:t>
            </a:r>
            <a:r>
              <a:rPr lang="ru-RU" sz="3600" i="1" dirty="0"/>
              <a:t>  </a:t>
            </a:r>
            <a:r>
              <a:rPr lang="ru-RU" sz="3600" dirty="0"/>
              <a:t>путем многократных  повторений и не требующее постоянного внимания (контроля)</a:t>
            </a:r>
          </a:p>
          <a:p>
            <a:endParaRPr lang="ru-RU" sz="3600" dirty="0"/>
          </a:p>
          <a:p>
            <a:r>
              <a:rPr lang="ru-RU" sz="3600" dirty="0"/>
              <a:t>Навык позволяет решать  трудовую задачу с заданной точностью и скоростью.</a:t>
            </a:r>
          </a:p>
        </p:txBody>
      </p:sp>
    </p:spTree>
    <p:extLst>
      <p:ext uri="{BB962C8B-B14F-4D97-AF65-F5344CB8AC3E}">
        <p14:creationId xmlns:p14="http://schemas.microsoft.com/office/powerpoint/2010/main" val="122488580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764704"/>
            <a:ext cx="6571343" cy="1049235"/>
          </a:xfrm>
        </p:spPr>
        <p:txBody>
          <a:bodyPr/>
          <a:lstStyle/>
          <a:p>
            <a:r>
              <a:rPr lang="ru-RU" b="1" dirty="0" smtClean="0"/>
              <a:t>Физиологические потребности</a:t>
            </a:r>
            <a:endParaRPr lang="ru-RU" b="1" dirty="0"/>
          </a:p>
        </p:txBody>
      </p:sp>
      <p:sp>
        <p:nvSpPr>
          <p:cNvPr id="3" name="Текст 2"/>
          <p:cNvSpPr>
            <a:spLocks noGrp="1"/>
          </p:cNvSpPr>
          <p:nvPr>
            <p:ph idx="1"/>
          </p:nvPr>
        </p:nvSpPr>
        <p:spPr>
          <a:xfrm>
            <a:off x="1403648" y="1988840"/>
            <a:ext cx="6571343" cy="3450613"/>
          </a:xfrm>
        </p:spPr>
        <p:txBody>
          <a:bodyPr/>
          <a:lstStyle/>
          <a:p>
            <a:r>
              <a:rPr lang="ru-RU" b="1" dirty="0" smtClean="0"/>
              <a:t>Любые другие виды активности</a:t>
            </a:r>
          </a:p>
          <a:p>
            <a:r>
              <a:rPr lang="ru-RU" b="1" dirty="0" smtClean="0"/>
              <a:t>Удовлетворяю свои сексуальные потребности</a:t>
            </a:r>
          </a:p>
          <a:p>
            <a:r>
              <a:rPr lang="ru-RU" b="1" dirty="0" smtClean="0"/>
              <a:t>Достаточно сплю</a:t>
            </a:r>
          </a:p>
          <a:p>
            <a:r>
              <a:rPr lang="ru-RU" b="1" dirty="0" smtClean="0"/>
              <a:t>Ношу одежду, которая мне нравится</a:t>
            </a:r>
          </a:p>
          <a:p>
            <a:r>
              <a:rPr lang="ru-RU" b="1" dirty="0" smtClean="0"/>
              <a:t>Беру отпуск</a:t>
            </a:r>
          </a:p>
          <a:p>
            <a:r>
              <a:rPr lang="ru-RU" b="1" dirty="0" smtClean="0"/>
              <a:t>Ограничиваю время телефонных разговоров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9108524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836712"/>
            <a:ext cx="6571343" cy="1049235"/>
          </a:xfrm>
        </p:spPr>
        <p:txBody>
          <a:bodyPr/>
          <a:lstStyle/>
          <a:p>
            <a:r>
              <a:rPr lang="ru-RU" b="1" dirty="0" smtClean="0"/>
              <a:t>Психологические потребности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b="1" dirty="0" smtClean="0"/>
              <a:t>Веду дневник</a:t>
            </a:r>
          </a:p>
          <a:p>
            <a:r>
              <a:rPr lang="ru-RU" b="1" dirty="0" smtClean="0"/>
              <a:t>Читаю литературу, не относящуюся к работе</a:t>
            </a:r>
          </a:p>
          <a:p>
            <a:r>
              <a:rPr lang="ru-RU" b="1" dirty="0" smtClean="0"/>
              <a:t>Имею хобби</a:t>
            </a:r>
          </a:p>
          <a:p>
            <a:r>
              <a:rPr lang="ru-RU" b="1" dirty="0" smtClean="0"/>
              <a:t>Стараюсь снижать уровень стресса в своей жизни</a:t>
            </a:r>
          </a:p>
          <a:p>
            <a:r>
              <a:rPr lang="ru-RU" b="1" dirty="0" smtClean="0"/>
              <a:t>Прислушиваюсь к своему внутреннему опыту: мыслям, чувствам, верованиям</a:t>
            </a:r>
          </a:p>
          <a:p>
            <a:r>
              <a:rPr lang="ru-RU" b="1" dirty="0" smtClean="0"/>
              <a:t>Посещаю музеи, выставки, театры, спортивные соревнования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7692308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Психологические потребности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Обращаюсь за помощью к другим</a:t>
            </a:r>
          </a:p>
          <a:p>
            <a:r>
              <a:rPr lang="ru-RU" b="1" dirty="0" smtClean="0"/>
              <a:t>Проявляю любопытство</a:t>
            </a:r>
          </a:p>
          <a:p>
            <a:r>
              <a:rPr lang="ru-RU" b="1" dirty="0" smtClean="0"/>
              <a:t>Могу сказать «нет»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11806577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Эмоциональная сфера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Провожу время с людьми, которые мне симпатичны</a:t>
            </a:r>
          </a:p>
          <a:p>
            <a:r>
              <a:rPr lang="ru-RU" dirty="0" smtClean="0"/>
              <a:t>Поддерживаю отношения со значимыми для меня людьми</a:t>
            </a:r>
          </a:p>
          <a:p>
            <a:r>
              <a:rPr lang="ru-RU" dirty="0" smtClean="0"/>
              <a:t>Стараюсь поощрять и награждать самого себя</a:t>
            </a:r>
          </a:p>
          <a:p>
            <a:r>
              <a:rPr lang="ru-RU" dirty="0" smtClean="0"/>
              <a:t>Перечитываю любимые книги и пересматриваю любимые фильмы</a:t>
            </a:r>
          </a:p>
          <a:p>
            <a:r>
              <a:rPr lang="ru-RU" dirty="0" smtClean="0"/>
              <a:t>Позволяю себе плакать</a:t>
            </a:r>
          </a:p>
          <a:p>
            <a:r>
              <a:rPr lang="ru-RU" dirty="0" smtClean="0"/>
              <a:t>Могу над чем-то посмеяться</a:t>
            </a:r>
          </a:p>
          <a:p>
            <a:endParaRPr lang="ru-RU" dirty="0" smtClean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2207235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Духовные потребности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b="1" dirty="0" smtClean="0"/>
              <a:t>Провожу время на природе</a:t>
            </a:r>
          </a:p>
          <a:p>
            <a:r>
              <a:rPr lang="ru-RU" b="1" dirty="0" smtClean="0"/>
              <a:t>Нахожу время для общения с людьми, близкими по духу</a:t>
            </a:r>
          </a:p>
          <a:p>
            <a:r>
              <a:rPr lang="ru-RU" b="1" dirty="0" smtClean="0"/>
              <a:t>Поддерживаю в себе оптимизм и надежду</a:t>
            </a:r>
          </a:p>
          <a:p>
            <a:r>
              <a:rPr lang="ru-RU" b="1" dirty="0" smtClean="0"/>
              <a:t>Считаю, что в жизни существуют не только материальные ценности</a:t>
            </a:r>
          </a:p>
          <a:p>
            <a:r>
              <a:rPr lang="ru-RU" b="1" dirty="0" smtClean="0"/>
              <a:t>Стараюсь иногда выходить из роли эксперта и не брать ответственность за все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27605686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Духовные потребности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Открыт новому неизвестному</a:t>
            </a:r>
          </a:p>
          <a:p>
            <a:r>
              <a:rPr lang="ru-RU" b="1" dirty="0" smtClean="0"/>
              <a:t>Переживаю моменты вдохновения</a:t>
            </a:r>
          </a:p>
          <a:p>
            <a:r>
              <a:rPr lang="ru-RU" b="1" dirty="0" smtClean="0"/>
              <a:t>Медитирую</a:t>
            </a:r>
          </a:p>
          <a:p>
            <a:r>
              <a:rPr lang="ru-RU" b="1" dirty="0" smtClean="0"/>
              <a:t>Провожу время с детьми</a:t>
            </a:r>
          </a:p>
          <a:p>
            <a:r>
              <a:rPr lang="ru-RU" b="1" dirty="0" smtClean="0"/>
              <a:t>Читаю книги, которые вдохновляют</a:t>
            </a:r>
          </a:p>
          <a:p>
            <a:r>
              <a:rPr lang="ru-RU" b="1" dirty="0" smtClean="0"/>
              <a:t>Слушаю классическую музыку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01647300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Условия</a:t>
            </a:r>
            <a:r>
              <a:rPr lang="ru-RU" dirty="0" smtClean="0"/>
              <a:t> </a:t>
            </a:r>
            <a:r>
              <a:rPr lang="ru-RU" b="1" dirty="0" smtClean="0"/>
              <a:t>работы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Работаю без авралов</a:t>
            </a:r>
          </a:p>
          <a:p>
            <a:r>
              <a:rPr lang="ru-RU" b="1" dirty="0" smtClean="0"/>
              <a:t>Позволяю себе поболтать с коллегами</a:t>
            </a:r>
          </a:p>
          <a:p>
            <a:r>
              <a:rPr lang="ru-RU" b="1" dirty="0" smtClean="0"/>
              <a:t>Умею отстаивать свои границы с коллегами</a:t>
            </a:r>
          </a:p>
          <a:p>
            <a:r>
              <a:rPr lang="ru-RU" b="1" dirty="0" smtClean="0"/>
              <a:t>Уделяю время профессиональному росту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3162484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Управление временем</a:t>
            </a:r>
            <a:br>
              <a:rPr lang="ru-RU" b="1" dirty="0" smtClean="0"/>
            </a:br>
            <a:r>
              <a:rPr lang="ru-RU" sz="2400" b="1" dirty="0" smtClean="0"/>
              <a:t>Вредные привычки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Синдром откладывания на потом</a:t>
            </a:r>
          </a:p>
          <a:p>
            <a:r>
              <a:rPr lang="ru-RU" b="1" dirty="0" smtClean="0"/>
              <a:t>Общение со случайными людьми</a:t>
            </a:r>
          </a:p>
          <a:p>
            <a:r>
              <a:rPr lang="ru-RU" b="1" dirty="0" smtClean="0"/>
              <a:t>Привычка сразу же реагировать на </a:t>
            </a:r>
            <a:r>
              <a:rPr lang="ru-RU" b="1" dirty="0" err="1" smtClean="0"/>
              <a:t>вс</a:t>
            </a:r>
            <a:r>
              <a:rPr lang="ru-RU" b="1" dirty="0" smtClean="0"/>
              <a:t> просьбы и отвечать на письма</a:t>
            </a:r>
          </a:p>
          <a:p>
            <a:r>
              <a:rPr lang="ru-RU" b="1" dirty="0" smtClean="0"/>
              <a:t>Бесплодные разговоры по телефону</a:t>
            </a:r>
          </a:p>
          <a:p>
            <a:r>
              <a:rPr lang="ru-RU" b="1" dirty="0" smtClean="0"/>
              <a:t>Неоправданно затянутые совещания</a:t>
            </a:r>
          </a:p>
          <a:p>
            <a:r>
              <a:rPr lang="ru-RU" b="1" dirty="0" smtClean="0"/>
              <a:t>Пристрастие к встречам, когда можно позвонить</a:t>
            </a:r>
          </a:p>
          <a:p>
            <a:endParaRPr lang="ru-RU" b="1" dirty="0" smtClean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5544675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Вредные привычки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Попытки обсудить на совещании 33 вопроса сразу</a:t>
            </a:r>
          </a:p>
          <a:p>
            <a:r>
              <a:rPr lang="ru-RU" b="1" dirty="0" smtClean="0"/>
              <a:t>Нечеткая постановка целей</a:t>
            </a:r>
          </a:p>
          <a:p>
            <a:r>
              <a:rPr lang="ru-RU" b="1" dirty="0" smtClean="0"/>
              <a:t>Чтение ненужной корреспонденции</a:t>
            </a:r>
          </a:p>
          <a:p>
            <a:endParaRPr lang="ru-RU" dirty="0"/>
          </a:p>
          <a:p>
            <a:pPr marL="0" indent="0">
              <a:buNone/>
            </a:pPr>
            <a:r>
              <a:rPr lang="ru-RU" dirty="0" smtClean="0"/>
              <a:t>Подробнее в книге Дэвида Льюиса</a:t>
            </a:r>
          </a:p>
          <a:p>
            <a:pPr marL="0" indent="0">
              <a:buNone/>
            </a:pPr>
            <a:r>
              <a:rPr lang="ru-RU" dirty="0" smtClean="0"/>
              <a:t>«Стресс-менеджер»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0820110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Линейка времени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Сон                                7-8 часов</a:t>
            </a:r>
          </a:p>
          <a:p>
            <a:r>
              <a:rPr lang="ru-RU" dirty="0" smtClean="0"/>
              <a:t>Работа                          8 час. + время на дорогу    </a:t>
            </a:r>
          </a:p>
          <a:p>
            <a:pPr marL="0" indent="0">
              <a:buNone/>
            </a:pPr>
            <a:r>
              <a:rPr lang="ru-RU" dirty="0" smtClean="0"/>
              <a:t>                                             до работы и обратно  </a:t>
            </a:r>
            <a:endParaRPr lang="ru-RU" dirty="0"/>
          </a:p>
          <a:p>
            <a:r>
              <a:rPr lang="ru-RU" dirty="0" smtClean="0"/>
              <a:t>Быт                                 2 -4 часа</a:t>
            </a:r>
          </a:p>
          <a:p>
            <a:r>
              <a:rPr lang="ru-RU" dirty="0" smtClean="0"/>
              <a:t>«Познание жизни»       2-4 часа</a:t>
            </a:r>
          </a:p>
          <a:p>
            <a:r>
              <a:rPr lang="ru-RU" dirty="0" smtClean="0"/>
              <a:t>Забота о здоровье      1час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047206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960" y="286605"/>
            <a:ext cx="7543800" cy="622116"/>
          </a:xfrm>
        </p:spPr>
        <p:txBody>
          <a:bodyPr>
            <a:normAutofit fontScale="90000"/>
          </a:bodyPr>
          <a:lstStyle/>
          <a:p>
            <a:r>
              <a:rPr lang="ru-RU" dirty="0"/>
              <a:t> </a:t>
            </a:r>
            <a:r>
              <a:rPr lang="ru-RU" sz="4400" b="1" i="1" dirty="0"/>
              <a:t>Способности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38376" y="908721"/>
            <a:ext cx="8712968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  <a:p>
            <a:r>
              <a:rPr lang="ru-RU" dirty="0"/>
              <a:t> - </a:t>
            </a:r>
            <a:r>
              <a:rPr lang="ru-RU" sz="3600" dirty="0"/>
              <a:t>индивидуально-психологические особенности, отличающие одного человека от другого.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ru-RU" sz="3600" dirty="0"/>
              <a:t>определяют быстроту и легкость обучения новым способам  и приемам деятельности,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ru-RU" sz="3600" dirty="0"/>
              <a:t>проявляются в деятельности,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ru-RU" sz="3600" dirty="0"/>
              <a:t>развиваются в деятельности</a:t>
            </a:r>
          </a:p>
        </p:txBody>
      </p:sp>
    </p:spTree>
    <p:extLst>
      <p:ext uri="{BB962C8B-B14F-4D97-AF65-F5344CB8AC3E}">
        <p14:creationId xmlns:p14="http://schemas.microsoft.com/office/powerpoint/2010/main" val="350005093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71743" cy="6858000"/>
          </a:xfrm>
          <a:prstGeom prst="rect">
            <a:avLst/>
          </a:prstGeom>
        </p:spPr>
      </p:pic>
      <p:pic>
        <p:nvPicPr>
          <p:cNvPr id="4" name="Рисунок 3" descr="C:\Users\Админ\Desktop\sm.pn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2056" y="486425"/>
            <a:ext cx="1579664" cy="16464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326779" y="1700808"/>
            <a:ext cx="856895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/>
              <a:t>Автор презентации:</a:t>
            </a:r>
            <a:r>
              <a:rPr lang="ru-RU" sz="4400" b="1" dirty="0" smtClean="0"/>
              <a:t/>
            </a:r>
            <a:br>
              <a:rPr lang="ru-RU" sz="4400" b="1" dirty="0" smtClean="0"/>
            </a:br>
            <a:r>
              <a:rPr lang="ru-RU" sz="4000" b="1" dirty="0" smtClean="0"/>
              <a:t>Панкова </a:t>
            </a:r>
            <a:r>
              <a:rPr lang="ru-RU" sz="4000" b="1" dirty="0" smtClean="0"/>
              <a:t>Наталья Михайловна</a:t>
            </a:r>
            <a:endParaRPr lang="ru-RU" sz="4400" dirty="0"/>
          </a:p>
          <a:p>
            <a:pPr algn="ctr"/>
            <a:r>
              <a:rPr lang="ru-RU" sz="2400" dirty="0" err="1" smtClean="0"/>
              <a:t>к.псих.н</a:t>
            </a:r>
            <a:r>
              <a:rPr lang="ru-RU" sz="2400" dirty="0" smtClean="0"/>
              <a:t>., руководитель студии молодежных инициатив «Ветер перемен», преподаватель</a:t>
            </a:r>
            <a:br>
              <a:rPr lang="ru-RU" sz="2400" dirty="0" smtClean="0"/>
            </a:br>
            <a:r>
              <a:rPr lang="ru-RU" sz="2400" dirty="0" smtClean="0"/>
              <a:t>Института практической психологии «</a:t>
            </a:r>
            <a:r>
              <a:rPr lang="ru-RU" sz="2400" dirty="0" err="1" smtClean="0"/>
              <a:t>Иматон</a:t>
            </a:r>
            <a:r>
              <a:rPr lang="ru-RU" sz="2400" dirty="0" smtClean="0"/>
              <a:t>»,</a:t>
            </a:r>
          </a:p>
          <a:p>
            <a:pPr algn="ctr"/>
            <a:r>
              <a:rPr lang="ru-RU" sz="2400" dirty="0" smtClean="0"/>
              <a:t>старший преподаватель кафедры «Управление человеческими ресурсами в энергетике» Петербургского энергетического института Повышения квалификации Министерства энергетики РФ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7867591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FIT-I-1-0-1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404665"/>
            <a:ext cx="8568952" cy="1728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FIT-I-1-0-2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708920"/>
            <a:ext cx="8568952" cy="1584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933338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332656"/>
            <a:ext cx="835292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i="1" dirty="0"/>
              <a:t>Структура личности</a:t>
            </a:r>
          </a:p>
          <a:p>
            <a:endParaRPr lang="ru-RU" sz="3600" b="1" i="1" dirty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ru-RU" sz="3600" dirty="0"/>
              <a:t>Темперамент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ru-RU" sz="3600" dirty="0"/>
              <a:t>Характер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ru-RU" sz="3600" dirty="0"/>
              <a:t>Способности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ru-RU" sz="3600" dirty="0"/>
              <a:t>Направленность</a:t>
            </a:r>
          </a:p>
        </p:txBody>
      </p:sp>
    </p:spTree>
    <p:extLst>
      <p:ext uri="{BB962C8B-B14F-4D97-AF65-F5344CB8AC3E}">
        <p14:creationId xmlns:p14="http://schemas.microsoft.com/office/powerpoint/2010/main" val="21376458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332656"/>
            <a:ext cx="820891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i="1" dirty="0"/>
              <a:t>Темперамент</a:t>
            </a:r>
            <a:r>
              <a:rPr lang="ru-RU" sz="3600" i="1" dirty="0"/>
              <a:t> </a:t>
            </a:r>
          </a:p>
          <a:p>
            <a:r>
              <a:rPr lang="ru-RU" sz="3600" dirty="0"/>
              <a:t>- динамическая характеристика личности. </a:t>
            </a:r>
          </a:p>
          <a:p>
            <a:r>
              <a:rPr lang="ru-RU" sz="3600" dirty="0"/>
              <a:t>- скорость протекания психических процессов и поведенческих реакций.</a:t>
            </a:r>
          </a:p>
          <a:p>
            <a:r>
              <a:rPr lang="ru-RU" sz="3600" u="sng" dirty="0"/>
              <a:t>В основе темперамента лежат свойства нервной системы: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ru-RU" sz="3600" dirty="0"/>
              <a:t>сила-слабость,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ru-RU" sz="3600" dirty="0"/>
              <a:t>подвижность,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ru-RU" sz="3600" dirty="0"/>
              <a:t>лабильность.</a:t>
            </a:r>
          </a:p>
        </p:txBody>
      </p:sp>
    </p:spTree>
    <p:extLst>
      <p:ext uri="{BB962C8B-B14F-4D97-AF65-F5344CB8AC3E}">
        <p14:creationId xmlns:p14="http://schemas.microsoft.com/office/powerpoint/2010/main" val="29089801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260648"/>
            <a:ext cx="8568952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3600" b="1" dirty="0"/>
          </a:p>
          <a:p>
            <a:r>
              <a:rPr lang="ru-RU" sz="3600" b="1" i="1" dirty="0"/>
              <a:t>Характер </a:t>
            </a:r>
            <a:r>
              <a:rPr lang="ru-RU" sz="3600" b="1" dirty="0"/>
              <a:t>      </a:t>
            </a:r>
            <a:r>
              <a:rPr lang="ru-RU" sz="2400" i="1" dirty="0"/>
              <a:t>(</a:t>
            </a:r>
            <a:r>
              <a:rPr lang="ru-RU" sz="2400" dirty="0"/>
              <a:t>ОТ  ГРЕЧ.   </a:t>
            </a:r>
            <a:r>
              <a:rPr lang="en-US" sz="2400" i="1" dirty="0"/>
              <a:t>CHARAKTER</a:t>
            </a:r>
            <a:r>
              <a:rPr lang="ru-RU" sz="2400" i="1" dirty="0"/>
              <a:t>-</a:t>
            </a:r>
            <a:r>
              <a:rPr lang="ru-RU" sz="2400" dirty="0"/>
              <a:t>ПЕЧАТЬ, ЧЕКАНКА)</a:t>
            </a:r>
          </a:p>
          <a:p>
            <a:endParaRPr lang="ru-RU" sz="2400" dirty="0"/>
          </a:p>
          <a:p>
            <a:r>
              <a:rPr lang="ru-RU" sz="3600" dirty="0"/>
              <a:t>Совокупность индивидуальных психических свойств, проявляющихся в типичных для человека формах поведения.</a:t>
            </a:r>
          </a:p>
          <a:p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25459047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260648"/>
            <a:ext cx="856895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i="1" dirty="0"/>
              <a:t>Характер</a:t>
            </a:r>
            <a:r>
              <a:rPr lang="ru-RU" sz="3600" b="1" dirty="0"/>
              <a:t> </a:t>
            </a:r>
            <a:r>
              <a:rPr lang="ru-RU" sz="3600" dirty="0"/>
              <a:t>проявляется в отношении к окружающему миру и к людям: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ru-RU" sz="3600" dirty="0"/>
              <a:t>к самому себе;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ru-RU" sz="3600" dirty="0"/>
              <a:t>к другим людям;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ru-RU" sz="3600" dirty="0"/>
              <a:t>к работе;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ru-RU" sz="3600" dirty="0"/>
              <a:t>к вещам;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ru-RU" sz="3600" dirty="0"/>
              <a:t>к природе и т.д.</a:t>
            </a:r>
          </a:p>
        </p:txBody>
      </p:sp>
    </p:spTree>
    <p:extLst>
      <p:ext uri="{BB962C8B-B14F-4D97-AF65-F5344CB8AC3E}">
        <p14:creationId xmlns:p14="http://schemas.microsoft.com/office/powerpoint/2010/main" val="414023335"/>
      </p:ext>
    </p:extLst>
  </p:cSld>
  <p:clrMapOvr>
    <a:masterClrMapping/>
  </p:clrMapOvr>
</p:sld>
</file>

<file path=ppt/theme/theme1.xml><?xml version="1.0" encoding="utf-8"?>
<a:theme xmlns:a="http://schemas.openxmlformats.org/drawingml/2006/main" name="HDOfficeLightV0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Галерея">
  <a:themeElements>
    <a:clrScheme name="Галерея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Галерея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алерея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Gallery" id="{BBFCD31E-59A1-489D-B089-A3EAD7CAE12E}" vid="{F5E91637-A7B6-4E27-B710-77DA7014EE1E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TM02900688[[fn=Аспект]]</Template>
  <TotalTime>350</TotalTime>
  <Words>931</Words>
  <Application>Microsoft Office PowerPoint</Application>
  <PresentationFormat>Экран (4:3)</PresentationFormat>
  <Paragraphs>244</Paragraphs>
  <Slides>40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40</vt:i4>
      </vt:variant>
    </vt:vector>
  </HeadingPairs>
  <TitlesOfParts>
    <vt:vector size="42" baseType="lpstr">
      <vt:lpstr>HDOfficeLightV0</vt:lpstr>
      <vt:lpstr>Галерея</vt:lpstr>
      <vt:lpstr>Психологические аспекты оценки и аттестации персонала.  Коммуникативные компетенции.  </vt:lpstr>
      <vt:lpstr>      </vt:lpstr>
      <vt:lpstr>Презентация PowerPoint</vt:lpstr>
      <vt:lpstr> Способности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Как заботиться о себе</vt:lpstr>
      <vt:lpstr>Физиологические потребности</vt:lpstr>
      <vt:lpstr>Психологические потребности</vt:lpstr>
      <vt:lpstr>Психологические потребности</vt:lpstr>
      <vt:lpstr>Эмоциональная сфера</vt:lpstr>
      <vt:lpstr>Духовные потребности</vt:lpstr>
      <vt:lpstr>Духовные потребности</vt:lpstr>
      <vt:lpstr>Условия работы</vt:lpstr>
      <vt:lpstr>Управление временем Вредные привычки</vt:lpstr>
      <vt:lpstr>Вредные привычки</vt:lpstr>
      <vt:lpstr>Линейка времени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Оценка по компетенциям предполагает выявление уровня  - знаний - умений        - навыков специалиста. Дополнительно: - способности  - ценностные ориентации.</dc:title>
  <dc:creator>Наташа</dc:creator>
  <cp:lastModifiedBy>Admin</cp:lastModifiedBy>
  <cp:revision>76</cp:revision>
  <dcterms:created xsi:type="dcterms:W3CDTF">2017-02-07T16:20:49Z</dcterms:created>
  <dcterms:modified xsi:type="dcterms:W3CDTF">2019-04-25T07:21:03Z</dcterms:modified>
</cp:coreProperties>
</file>